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3" r:id="rId6"/>
    <p:sldId id="280" r:id="rId7"/>
    <p:sldId id="275" r:id="rId8"/>
    <p:sldId id="282" r:id="rId9"/>
    <p:sldId id="283" r:id="rId10"/>
    <p:sldId id="284" r:id="rId11"/>
    <p:sldId id="285" r:id="rId12"/>
    <p:sldId id="286" r:id="rId13"/>
    <p:sldId id="271" r:id="rId14"/>
    <p:sldId id="276" r:id="rId15"/>
    <p:sldId id="266" r:id="rId16"/>
    <p:sldId id="268" r:id="rId17"/>
    <p:sldId id="270" r:id="rId18"/>
    <p:sldId id="273" r:id="rId19"/>
    <p:sldId id="274" r:id="rId20"/>
    <p:sldId id="279" r:id="rId21"/>
    <p:sldId id="281" r:id="rId22"/>
    <p:sldId id="261" r:id="rId23"/>
    <p:sldId id="277" r:id="rId24"/>
    <p:sldId id="278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61" autoAdjust="0"/>
  </p:normalViewPr>
  <p:slideViewPr>
    <p:cSldViewPr snapToGrid="0" snapToObjects="1">
      <p:cViewPr>
        <p:scale>
          <a:sx n="53" d="100"/>
          <a:sy n="53" d="100"/>
        </p:scale>
        <p:origin x="-70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6EB50-B34B-3945-A862-4840986E24D8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FB7E6-7717-CE4F-941A-84B556D11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2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intro ourselves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5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schools in original</a:t>
            </a:r>
            <a:r>
              <a:rPr lang="en-US" baseline="0" dirty="0" smtClean="0"/>
              <a:t> cohort, 2 other schools in San Jose</a:t>
            </a:r>
          </a:p>
          <a:p>
            <a:r>
              <a:rPr lang="en-US" baseline="0" dirty="0" smtClean="0"/>
              <a:t>Note: Hoover started lower, students come from lower socio economic background, parents with lower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 learned strategies, outcome stronger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even stronger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73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</a:t>
            </a:r>
            <a:r>
              <a:rPr lang="en-US" baseline="0" dirty="0" smtClean="0"/>
              <a:t> trend, clear the focus on science in our integrated units is supporting our students content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7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 ends</a:t>
            </a:r>
            <a:r>
              <a:rPr lang="en-US" baseline="0" dirty="0" smtClean="0"/>
              <a:t>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40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3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 </a:t>
            </a:r>
          </a:p>
          <a:p>
            <a:r>
              <a:rPr lang="en-US" dirty="0" smtClean="0"/>
              <a:t>Moving to a district</a:t>
            </a:r>
            <a:r>
              <a:rPr lang="en-US" baseline="0" dirty="0" smtClean="0"/>
              <a:t> level model</a:t>
            </a:r>
          </a:p>
          <a:p>
            <a:r>
              <a:rPr lang="en-US" baseline="0" dirty="0" smtClean="0"/>
              <a:t>With coaches is essential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9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0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4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site: Monthly</a:t>
            </a:r>
            <a:r>
              <a:rPr lang="en-US" baseline="0" dirty="0" smtClean="0"/>
              <a:t> tours</a:t>
            </a:r>
          </a:p>
          <a:p>
            <a:r>
              <a:rPr lang="en-US" baseline="0" dirty="0" smtClean="0"/>
              <a:t>District level implementation</a:t>
            </a:r>
          </a:p>
          <a:p>
            <a:r>
              <a:rPr lang="en-US" baseline="0" dirty="0" smtClean="0"/>
              <a:t>Time commitments, partnerships with </a:t>
            </a:r>
            <a:r>
              <a:rPr lang="en-US" baseline="0" dirty="0" err="1" smtClean="0"/>
              <a:t>Sobrato</a:t>
            </a:r>
            <a:r>
              <a:rPr lang="en-US" baseline="0" dirty="0" smtClean="0"/>
              <a:t> and district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8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1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37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Linda; add the Stanford</a:t>
            </a:r>
            <a:r>
              <a:rPr lang="en-US" baseline="0" dirty="0" smtClean="0"/>
              <a:t> EL  Research on acquiring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 Oral language</a:t>
            </a:r>
          </a:p>
          <a:p>
            <a:r>
              <a:rPr lang="en-US" dirty="0" smtClean="0"/>
              <a:t>Academic</a:t>
            </a:r>
            <a:r>
              <a:rPr lang="en-US" baseline="0" dirty="0" smtClean="0"/>
              <a:t> language posted</a:t>
            </a:r>
          </a:p>
          <a:p>
            <a:r>
              <a:rPr lang="en-US" baseline="0" dirty="0" smtClean="0"/>
              <a:t>Collaborative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8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Amanda-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Linda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CELDT: ELs in 3</a:t>
            </a:r>
            <a:r>
              <a:rPr lang="en-US" baseline="30000" dirty="0" smtClean="0"/>
              <a:t>rd</a:t>
            </a:r>
            <a:r>
              <a:rPr lang="en-US" dirty="0" smtClean="0"/>
              <a:t> grade outperformed</a:t>
            </a:r>
            <a:r>
              <a:rPr lang="en-US" baseline="0" dirty="0" smtClean="0"/>
              <a:t> students in our district and in well established dual language programs in 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sz="1200" dirty="0" smtClean="0"/>
              <a:t>35% of students in bilingual scored advanced or proficient on our state ELA test and 67% scored proficient or advanced on math ELA</a:t>
            </a:r>
          </a:p>
          <a:p>
            <a:r>
              <a:rPr lang="en-US" sz="1200" dirty="0" smtClean="0"/>
              <a:t>By the end of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grade, 2/3 of the the English learner SEAL students had closed the gap with their English only peers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B7E6-7717-CE4F-941A-84B556D11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6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1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5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3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2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910B3-0C82-F447-86B9-8DD74A154239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C9282-6145-BE40-8973-961C3803C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4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rothengast@rcsdk8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thompson@sobrato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911" y="5641566"/>
            <a:ext cx="8907016" cy="2432867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Preventing Long </a:t>
            </a:r>
            <a:r>
              <a:rPr lang="en-US" i="1" dirty="0">
                <a:solidFill>
                  <a:schemeClr val="tx1"/>
                </a:solidFill>
              </a:rPr>
              <a:t>Term ELs and Newcomer </a:t>
            </a:r>
            <a:r>
              <a:rPr lang="en-US" i="1" dirty="0" smtClean="0">
                <a:solidFill>
                  <a:schemeClr val="tx1"/>
                </a:solidFill>
              </a:rPr>
              <a:t>Summit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OCTOBER 24, 2015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4766" y="107328"/>
            <a:ext cx="7485077" cy="2291649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THE SEAL MODEL:</a:t>
            </a:r>
          </a:p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PREVENTING LONG TERM ENGLISH LEARNERS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photo-81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692" y="2581544"/>
            <a:ext cx="3562056" cy="2677640"/>
          </a:xfrm>
          <a:prstGeom prst="rect">
            <a:avLst/>
          </a:prstGeom>
          <a:ln w="57150" cmpd="thickThin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9252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9463" y="381000"/>
            <a:ext cx="7583487" cy="1044388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GRAPHIC ORGANIZER: TREE MAP</a:t>
            </a:r>
            <a:endParaRPr lang="en-US" dirty="0">
              <a:solidFill>
                <a:srgbClr val="E46C0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92" y="1988673"/>
            <a:ext cx="8283528" cy="42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6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87573" y="348542"/>
            <a:ext cx="6232524" cy="868608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SENTENCE FRAMES FOR SCAFFOLDING</a:t>
            </a:r>
            <a:endParaRPr lang="en-US" dirty="0">
              <a:solidFill>
                <a:srgbClr val="E46C0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11" y="1827234"/>
            <a:ext cx="4193304" cy="4298929"/>
          </a:xfrm>
          <a:prstGeom prst="rect">
            <a:avLst/>
          </a:prstGeom>
          <a:solidFill>
            <a:srgbClr val="008000"/>
          </a:solidFill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7522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9463" y="353347"/>
            <a:ext cx="7583487" cy="1044388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LEADS TO WRITING</a:t>
            </a:r>
            <a:endParaRPr lang="en-US" dirty="0">
              <a:solidFill>
                <a:srgbClr val="E46C0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38" y="1600200"/>
            <a:ext cx="434340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38" y="1600200"/>
            <a:ext cx="3907217" cy="4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2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23" y="431494"/>
            <a:ext cx="7583487" cy="1044388"/>
          </a:xfrm>
          <a:solidFill>
            <a:srgbClr val="00882B"/>
          </a:solidFill>
        </p:spPr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STATE RECOGNITIONS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99" y="1851079"/>
            <a:ext cx="7583487" cy="4208930"/>
          </a:xfrm>
        </p:spPr>
        <p:txBody>
          <a:bodyPr/>
          <a:lstStyle/>
          <a:p>
            <a:r>
              <a:rPr lang="en-US" sz="2400" dirty="0" smtClean="0">
                <a:solidFill>
                  <a:srgbClr val="FF6600"/>
                </a:solidFill>
              </a:rPr>
              <a:t>Golden Bell 2014: Best in Class - Common Core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CABE Seal of Excellence 2015, only 1 out of 3 schools!</a:t>
            </a:r>
          </a:p>
          <a:p>
            <a:endParaRPr lang="en-US" sz="2400" dirty="0" smtClean="0">
              <a:solidFill>
                <a:srgbClr val="FF6600"/>
              </a:solidFill>
            </a:endParaRPr>
          </a:p>
          <a:p>
            <a:r>
              <a:rPr lang="en-US" sz="2400" dirty="0" smtClean="0">
                <a:solidFill>
                  <a:srgbClr val="E46C0A"/>
                </a:solidFill>
              </a:rPr>
              <a:t>2015-16: National Research Council (NCR) will visit Hoover as one of two sites in the nation to tour</a:t>
            </a:r>
          </a:p>
          <a:p>
            <a:endParaRPr lang="en-US" sz="2400" dirty="0" smtClean="0">
              <a:solidFill>
                <a:srgbClr val="E46C0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E46C0A"/>
                </a:solidFill>
              </a:rPr>
              <a:t>• Tom </a:t>
            </a:r>
            <a:r>
              <a:rPr lang="en-US" sz="2400" dirty="0" err="1" smtClean="0">
                <a:solidFill>
                  <a:srgbClr val="E46C0A"/>
                </a:solidFill>
              </a:rPr>
              <a:t>Torlakson</a:t>
            </a:r>
            <a:r>
              <a:rPr lang="en-US" sz="2400" dirty="0" smtClean="0">
                <a:solidFill>
                  <a:srgbClr val="E46C0A"/>
                </a:solidFill>
              </a:rPr>
              <a:t> invited to visit</a:t>
            </a:r>
          </a:p>
          <a:p>
            <a:pPr marL="0" indent="0">
              <a:buNone/>
            </a:pPr>
            <a:endParaRPr lang="en-US" sz="2400" dirty="0" smtClean="0">
              <a:solidFill>
                <a:srgbClr val="E46C0A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E46C0A"/>
                </a:solidFill>
              </a:rPr>
              <a:t>• CABE will visit in March</a:t>
            </a:r>
          </a:p>
          <a:p>
            <a:endParaRPr lang="en-US" dirty="0"/>
          </a:p>
        </p:txBody>
      </p:sp>
      <p:pic>
        <p:nvPicPr>
          <p:cNvPr id="4" name="Picture 3" descr="with bell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616" y="1667007"/>
            <a:ext cx="1384154" cy="2288537"/>
          </a:xfrm>
          <a:prstGeom prst="rect">
            <a:avLst/>
          </a:prstGeom>
          <a:ln w="57150" cmpd="thickThin">
            <a:solidFill>
              <a:srgbClr val="FF6600"/>
            </a:solidFill>
          </a:ln>
        </p:spPr>
      </p:pic>
      <p:pic>
        <p:nvPicPr>
          <p:cNvPr id="6" name="Picture 5" descr="Macintosh HD:Users:arothengast:Desktop:Hoover photos:IMG_0892.JPG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420" y="4169542"/>
            <a:ext cx="3200400" cy="24003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30106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016" y="274638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THE SEAL RESULTS AT HOOVER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7016" y="186402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year pilot results –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cohort students in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 in 2014</a:t>
            </a:r>
          </a:p>
          <a:p>
            <a:r>
              <a:rPr lang="en-US" sz="2400" dirty="0" smtClean="0"/>
              <a:t>75% of the cohort in a bilingual program </a:t>
            </a:r>
          </a:p>
          <a:p>
            <a:endParaRPr lang="en-US" dirty="0"/>
          </a:p>
        </p:txBody>
      </p:sp>
      <p:pic>
        <p:nvPicPr>
          <p:cNvPr id="8" name="Picture 7" descr="Screen Shot 2015-05-23 at 6.44.05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236" y="2993098"/>
            <a:ext cx="4836926" cy="3233379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1721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388"/>
          </a:xfrm>
          <a:solidFill>
            <a:srgbClr val="00882B"/>
          </a:solidFill>
        </p:spPr>
        <p:txBody>
          <a:bodyPr>
            <a:normAutofit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SEAL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RESULTS: CELDT TRENDS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 descr="Screen Shot 2015-05-16 at 7.38.4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339420"/>
            <a:ext cx="8229600" cy="4786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1797" y="5802192"/>
            <a:ext cx="383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Students now in 4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grade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853064"/>
            <a:ext cx="210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School C: Hoover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 descr="Screen Shot 2015-05-16 at 7.32.48 PM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463" y="661011"/>
            <a:ext cx="7851044" cy="5566417"/>
          </a:xfrm>
        </p:spPr>
      </p:pic>
      <p:sp>
        <p:nvSpPr>
          <p:cNvPr id="3" name="TextBox 2"/>
          <p:cNvSpPr txBox="1"/>
          <p:nvPr/>
        </p:nvSpPr>
        <p:spPr>
          <a:xfrm>
            <a:off x="5864816" y="5802192"/>
            <a:ext cx="383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Students now in 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grade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Screen Shot 2015-05-16 at 7.33.0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229600" cy="5745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1797" y="5802192"/>
            <a:ext cx="383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Students now in 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grade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882B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SEAL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IMPACT: HOOVER CST SCIENCE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Screen Shot 2015-10-16 at 2.2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7" y="2094046"/>
            <a:ext cx="8035997" cy="2715504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1552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1527"/>
            <a:ext cx="8229600" cy="1143000"/>
          </a:xfrm>
          <a:solidFill>
            <a:srgbClr val="00882B"/>
          </a:solidFill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HOOVER RECLASSIFICATION DATA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1276" y="2708475"/>
            <a:ext cx="3998502" cy="2489199"/>
          </a:xfrm>
          <a:solidFill>
            <a:schemeClr val="accent6">
              <a:lumMod val="60000"/>
              <a:lumOff val="40000"/>
            </a:schemeClr>
          </a:solidFill>
          <a:ln w="28575" cmpd="sng">
            <a:solidFill>
              <a:srgbClr val="FF66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2011 – 42 students</a:t>
            </a:r>
          </a:p>
          <a:p>
            <a:r>
              <a:rPr lang="en-US" dirty="0" smtClean="0"/>
              <a:t>2013 – 45 students</a:t>
            </a:r>
          </a:p>
          <a:p>
            <a:r>
              <a:rPr lang="en-US" dirty="0" smtClean="0"/>
              <a:t>2014 – 64 students</a:t>
            </a:r>
          </a:p>
          <a:p>
            <a:r>
              <a:rPr lang="en-US" dirty="0" smtClean="0"/>
              <a:t>2015-  78 students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5151" y="445258"/>
            <a:ext cx="8229600" cy="1143000"/>
          </a:xfrm>
          <a:solidFill>
            <a:srgbClr val="008040"/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THE BACKGROUND INFORMATION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HOOVER ELEMENTARY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Content Placeholder 3" descr="school pho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4771" y="1745344"/>
            <a:ext cx="4512940" cy="24819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6913" y="4227287"/>
            <a:ext cx="66900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K-8 Community School in the Redwood City School District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Heart of Silicon Valley in California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750 students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80% Free and Reduced Lunch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70% Second Language Learners,  majority Spanish is first language</a:t>
            </a:r>
            <a:endParaRPr lang="en-US" sz="2400" dirty="0"/>
          </a:p>
        </p:txBody>
      </p:sp>
      <p:pic>
        <p:nvPicPr>
          <p:cNvPr id="13" name="Picture 12" descr="student group sho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280" y="1872344"/>
            <a:ext cx="3214389" cy="2137227"/>
          </a:xfrm>
          <a:prstGeom prst="rect">
            <a:avLst/>
          </a:prstGeom>
          <a:solidFill>
            <a:srgbClr val="008000"/>
          </a:solidFill>
          <a:ln w="1270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0121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882B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PARENT IMPACT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i="1" dirty="0" smtClean="0"/>
              <a:t>Family Engagement: percentage of parents participating at an event or volunteering at school, John Gardener Center data for Hoover:</a:t>
            </a:r>
          </a:p>
          <a:p>
            <a:endParaRPr lang="en-US" sz="2800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2009: 30%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2011: 55%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2014: 91%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2015: 97%</a:t>
            </a:r>
          </a:p>
          <a:p>
            <a:endParaRPr lang="en-US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660066"/>
                </a:solidFill>
              </a:rPr>
              <a:t>Hoover parents engaging in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660066"/>
                </a:solidFill>
              </a:rPr>
              <a:t>family literacy activities at same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660066"/>
                </a:solidFill>
              </a:rPr>
              <a:t>Level as college educated parents</a:t>
            </a:r>
          </a:p>
          <a:p>
            <a:pPr marL="0" indent="0">
              <a:buNone/>
            </a:pPr>
            <a:endParaRPr lang="en-US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Content Placeholder 10" descr="Screen Shot 2015-05-23 at 7.11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2" b="14532"/>
          <a:stretch>
            <a:fillRect/>
          </a:stretch>
        </p:blipFill>
        <p:spPr>
          <a:xfrm>
            <a:off x="3003457" y="2699557"/>
            <a:ext cx="3063348" cy="1872444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5" name="Picture 4" descr="IMG_02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55" y="4236786"/>
            <a:ext cx="2834109" cy="1889377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6966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EXAMPLES OF SEAL PARENT COMPONENT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Family Literacy Evenings</a:t>
            </a:r>
          </a:p>
          <a:p>
            <a:r>
              <a:rPr lang="en-US" dirty="0" smtClean="0"/>
              <a:t>Workshops on how to best support teachers in the classroom</a:t>
            </a:r>
          </a:p>
          <a:p>
            <a:r>
              <a:rPr lang="en-US" sz="2800" dirty="0" smtClean="0"/>
              <a:t>Inviting parents into classroom </a:t>
            </a:r>
          </a:p>
          <a:p>
            <a:r>
              <a:rPr lang="en-US" sz="2800" dirty="0" smtClean="0"/>
              <a:t>Gallery walks at end of units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 descr="DSCN0539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39" y="4541559"/>
            <a:ext cx="2868593" cy="2151445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5" name="Picture 4" descr="FullSizeRender-33 copy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04" y="2995045"/>
            <a:ext cx="2775518" cy="2775518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2364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85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Learning communities are essential</a:t>
            </a:r>
          </a:p>
          <a:p>
            <a:pPr lvl="1"/>
            <a:r>
              <a:rPr lang="en-US" sz="2400" dirty="0" smtClean="0"/>
              <a:t>Release time during the school day, after school</a:t>
            </a:r>
          </a:p>
          <a:p>
            <a:pPr lvl="1"/>
            <a:r>
              <a:rPr lang="en-US" sz="2400" dirty="0" smtClean="0"/>
              <a:t>Collaboration within and across grade levels</a:t>
            </a:r>
          </a:p>
          <a:p>
            <a:pPr lvl="1"/>
            <a:r>
              <a:rPr lang="en-US" sz="2400" dirty="0" smtClean="0"/>
              <a:t>Time to read and reflect on the latest research</a:t>
            </a:r>
          </a:p>
          <a:p>
            <a:pPr lvl="2"/>
            <a:r>
              <a:rPr lang="en-US" sz="2000" dirty="0" smtClean="0"/>
              <a:t>National Literacy Panel on Language Minority and Children</a:t>
            </a:r>
          </a:p>
          <a:p>
            <a:pPr lvl="1"/>
            <a:r>
              <a:rPr lang="en-US" sz="2400" dirty="0" smtClean="0"/>
              <a:t>Planning units and professional dialogue</a:t>
            </a:r>
          </a:p>
          <a:p>
            <a:pPr lvl="1"/>
            <a:r>
              <a:rPr lang="en-US" sz="2400" dirty="0" smtClean="0"/>
              <a:t>Reflecting on teaching practices and student work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8652" y="440454"/>
            <a:ext cx="8088148" cy="977184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PROFESSIONAL DEVELOPMENT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prof deve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612" y="4714873"/>
            <a:ext cx="2666691" cy="2000018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4220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Both bilingual and SEI teachers included in PD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= coherence and rigor across programs</a:t>
            </a:r>
          </a:p>
          <a:p>
            <a:pPr marL="0" indent="0">
              <a:buNone/>
            </a:pPr>
            <a:r>
              <a:rPr lang="en-US" dirty="0" smtClean="0"/>
              <a:t>Additional training needed for bilingual teachers</a:t>
            </a:r>
          </a:p>
          <a:p>
            <a:r>
              <a:rPr lang="en-US" dirty="0" smtClean="0"/>
              <a:t>Know the latest research on language acquisition and transference</a:t>
            </a:r>
          </a:p>
          <a:p>
            <a:r>
              <a:rPr lang="en-US" dirty="0" smtClean="0"/>
              <a:t>Define consistent bilingual program model</a:t>
            </a:r>
          </a:p>
          <a:p>
            <a:r>
              <a:rPr lang="en-US" dirty="0"/>
              <a:t>R</a:t>
            </a:r>
            <a:r>
              <a:rPr lang="en-US" dirty="0" smtClean="0"/>
              <a:t>esearchers Kathy Escamilla, Sylvia Duque-Reyes supported our trainings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PROFESSIONAL DEVELOPMENT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5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The follow up support is critical</a:t>
            </a:r>
          </a:p>
          <a:p>
            <a:r>
              <a:rPr lang="en-US" dirty="0" smtClean="0"/>
              <a:t>On site coach to model, demonstration lessons, debrief with teachers</a:t>
            </a:r>
          </a:p>
          <a:p>
            <a:r>
              <a:rPr lang="en-US" dirty="0" smtClean="0"/>
              <a:t>Ideal: teachers co-teach in summer bridge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PROFESSIONAL DEVELOPMENT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 descr="profdeve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097034"/>
            <a:ext cx="3681288" cy="2760966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7" name="Content Placeholder 3" descr="photo-81 copy 2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7813" y="4097034"/>
            <a:ext cx="3758743" cy="2760965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33649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SEAL 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 In RCSD: SEAL now in 8 schools, all </a:t>
            </a:r>
            <a:r>
              <a:rPr lang="en-US" dirty="0" err="1" smtClean="0"/>
              <a:t>preK</a:t>
            </a:r>
            <a:r>
              <a:rPr lang="en-US" dirty="0" smtClean="0"/>
              <a:t>, all TK</a:t>
            </a:r>
          </a:p>
          <a:p>
            <a:r>
              <a:rPr lang="en-US" dirty="0"/>
              <a:t> </a:t>
            </a:r>
            <a:r>
              <a:rPr lang="en-US" dirty="0" smtClean="0"/>
              <a:t>Now in 30 Silicon Valley schools</a:t>
            </a:r>
          </a:p>
          <a:p>
            <a:r>
              <a:rPr lang="en-US" dirty="0"/>
              <a:t> </a:t>
            </a:r>
            <a:r>
              <a:rPr lang="en-US" dirty="0" smtClean="0"/>
              <a:t>Serving more than 20,000 students</a:t>
            </a:r>
          </a:p>
          <a:p>
            <a:r>
              <a:rPr lang="en-US" dirty="0"/>
              <a:t> </a:t>
            </a:r>
            <a:r>
              <a:rPr lang="en-US" dirty="0" smtClean="0"/>
              <a:t>Two year teacher training with 6 modules</a:t>
            </a:r>
          </a:p>
          <a:p>
            <a:r>
              <a:rPr lang="en-US" dirty="0" smtClean="0"/>
              <a:t>By 2019: will train more than 2000 teachers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8693" y="4803511"/>
            <a:ext cx="6787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more information about SEAL or to arrange a tour contact Amanda Rothengast at </a:t>
            </a:r>
            <a:r>
              <a:rPr lang="en-US" sz="2000" dirty="0" smtClean="0">
                <a:hlinkClick r:id="rId3"/>
              </a:rPr>
              <a:t>arothengast@rcsdk8.net</a:t>
            </a:r>
            <a:r>
              <a:rPr lang="en-US" sz="2000" dirty="0" smtClean="0"/>
              <a:t> or </a:t>
            </a:r>
          </a:p>
          <a:p>
            <a:r>
              <a:rPr lang="en-US" sz="2000" dirty="0" smtClean="0"/>
              <a:t>Patty Delany </a:t>
            </a:r>
            <a:r>
              <a:rPr lang="en-US" sz="2000" dirty="0" smtClean="0">
                <a:hlinkClick r:id="rId4"/>
              </a:rPr>
              <a:t>pdelany@sobrato.org</a:t>
            </a:r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14" name="Title 1"/>
          <p:cNvSpPr txBox="1">
            <a:spLocks noGrp="1"/>
          </p:cNvSpPr>
          <p:nvPr>
            <p:ph type="title"/>
          </p:nvPr>
        </p:nvSpPr>
        <p:spPr>
          <a:xfrm>
            <a:off x="1256297" y="382328"/>
            <a:ext cx="6049344" cy="103531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THE SEAL MODEL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6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60019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2008: my first year as principal at Hoover</a:t>
            </a:r>
          </a:p>
          <a:p>
            <a:r>
              <a:rPr lang="en-US" dirty="0" smtClean="0"/>
              <a:t>Struggled with our early exit bilingual model</a:t>
            </a:r>
          </a:p>
          <a:p>
            <a:r>
              <a:rPr lang="en-US" dirty="0" smtClean="0"/>
              <a:t>Inconsistent practices across classroom</a:t>
            </a:r>
          </a:p>
          <a:p>
            <a:r>
              <a:rPr lang="en-US" dirty="0" smtClean="0"/>
              <a:t>Inconsistent bilingual and SEI program design</a:t>
            </a:r>
          </a:p>
          <a:p>
            <a:r>
              <a:rPr lang="en-US" dirty="0" smtClean="0"/>
              <a:t>Veteran teachers, high administration turnover</a:t>
            </a:r>
          </a:p>
          <a:p>
            <a:r>
              <a:rPr lang="en-US" dirty="0" smtClean="0"/>
              <a:t>Many students not progressing after intermediate level on English Language Development test</a:t>
            </a:r>
          </a:p>
          <a:p>
            <a:r>
              <a:rPr lang="en-US" dirty="0" smtClean="0"/>
              <a:t>Program Improvement, Year III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HOOVER ELEMENTARY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0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81118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2009 Dr. Laurie Olsen approached us to be part of </a:t>
            </a:r>
            <a:r>
              <a:rPr lang="en-US" dirty="0" err="1" smtClean="0"/>
              <a:t>Sobrato</a:t>
            </a:r>
            <a:r>
              <a:rPr lang="en-US" dirty="0" smtClean="0"/>
              <a:t> Family Foundation pilot program, along with 2 other schools in Bay Area</a:t>
            </a:r>
          </a:p>
          <a:p>
            <a:r>
              <a:rPr lang="en-US" dirty="0" smtClean="0"/>
              <a:t>Sobrato Early Academic Language (SEAL) Pilot: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	- started with first preschool cohort in 2010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	and followed students up until 3</a:t>
            </a:r>
            <a:r>
              <a:rPr lang="en-US" baseline="30000" dirty="0" smtClean="0"/>
              <a:t>rd</a:t>
            </a:r>
            <a:r>
              <a:rPr lang="en-US" dirty="0" smtClean="0"/>
              <a:t> grade, 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	- provided PD and support for grade level 	teachers as the students moved up each grade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HOOVER ELEMENTARY &amp; SEAL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9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94673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Dr. Laurie Olsen, leading researcher and author on educational equity</a:t>
            </a:r>
          </a:p>
          <a:p>
            <a:r>
              <a:rPr lang="en-US" dirty="0" smtClean="0"/>
              <a:t>Developed SEAL model to best meet the needs of second language learners and prevent long term EL learners</a:t>
            </a:r>
          </a:p>
          <a:p>
            <a:r>
              <a:rPr lang="en-US" dirty="0" smtClean="0"/>
              <a:t>Designed from the national standards for professional development, research on effective staff development and school improvement</a:t>
            </a:r>
          </a:p>
          <a:p>
            <a:r>
              <a:rPr lang="en-US" dirty="0" smtClean="0"/>
              <a:t>Identified key strategies for second language learners to be proficient in language, many GLAD strategies</a:t>
            </a:r>
          </a:p>
          <a:p>
            <a:r>
              <a:rPr lang="en-US" dirty="0" smtClean="0"/>
              <a:t>Worked with curriculum writers to set up unit design and framework with common core standards and new generation science standards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11421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SEAL MODEL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3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11421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SEAL MODEL ALIGNED WITH NEW CCSS PARADIGM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6812" y="797775"/>
            <a:ext cx="7865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100" dirty="0" smtClean="0"/>
              <a:t>Language is central to all academic areas</a:t>
            </a:r>
          </a:p>
        </p:txBody>
      </p:sp>
      <p:sp>
        <p:nvSpPr>
          <p:cNvPr id="19" name="Donut 18"/>
          <p:cNvSpPr/>
          <p:nvPr/>
        </p:nvSpPr>
        <p:spPr>
          <a:xfrm>
            <a:off x="812130" y="2170664"/>
            <a:ext cx="2844800" cy="2747962"/>
          </a:xfrm>
          <a:prstGeom prst="donut">
            <a:avLst>
              <a:gd name="adj" fmla="val 37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5075838" y="2120699"/>
            <a:ext cx="3243263" cy="2582862"/>
          </a:xfrm>
          <a:prstGeom prst="donut">
            <a:avLst>
              <a:gd name="adj" fmla="val 43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684463" y="3784600"/>
            <a:ext cx="3378200" cy="2608263"/>
          </a:xfrm>
          <a:prstGeom prst="donut">
            <a:avLst>
              <a:gd name="adj" fmla="val 4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2684463" y="2014538"/>
            <a:ext cx="3378200" cy="3133725"/>
          </a:xfrm>
          <a:prstGeom prst="donut">
            <a:avLst>
              <a:gd name="adj" fmla="val 35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254125" y="2831266"/>
            <a:ext cx="1684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 charset="0"/>
              </a:rPr>
              <a:t>MATH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104497" y="2969418"/>
            <a:ext cx="1963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 charset="0"/>
              </a:rPr>
              <a:t>SCIENCE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938463" y="5148263"/>
            <a:ext cx="287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alibri" charset="0"/>
              </a:rPr>
              <a:t>LANGUAGE ARTS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3106738" y="3200400"/>
            <a:ext cx="2589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chemeClr val="accent2"/>
                </a:solidFill>
                <a:latin typeface="Calibri" charset="0"/>
              </a:rPr>
              <a:t>Language*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6400800" y="4470400"/>
            <a:ext cx="24638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2"/>
                </a:solidFill>
                <a:latin typeface="Calibri" charset="0"/>
              </a:rPr>
              <a:t>*</a:t>
            </a:r>
          </a:p>
          <a:p>
            <a:pPr eaLnBrk="1" hangingPunct="1"/>
            <a:r>
              <a:rPr lang="en-US" sz="1800">
                <a:latin typeface="Calibri" charset="0"/>
              </a:rPr>
              <a:t>•  instructional discourse</a:t>
            </a:r>
          </a:p>
          <a:p>
            <a:pPr eaLnBrk="1" hangingPunct="1"/>
            <a:r>
              <a:rPr lang="en-US" sz="1800">
                <a:latin typeface="Calibri" charset="0"/>
              </a:rPr>
              <a:t>•  expressing and understanding reasoning</a:t>
            </a:r>
          </a:p>
        </p:txBody>
      </p:sp>
    </p:spTree>
    <p:extLst>
      <p:ext uri="{BB962C8B-B14F-4D97-AF65-F5344CB8AC3E}">
        <p14:creationId xmlns:p14="http://schemas.microsoft.com/office/powerpoint/2010/main" val="26265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ing non fi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7" y="4209629"/>
            <a:ext cx="3066007" cy="2166801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  <p:pic>
        <p:nvPicPr>
          <p:cNvPr id="5" name="Picture 4" descr="group projec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7" y="1595184"/>
            <a:ext cx="3066007" cy="2299505"/>
          </a:xfrm>
          <a:prstGeom prst="rect">
            <a:avLst/>
          </a:prstGeom>
          <a:ln w="19050" cmpd="sng">
            <a:solidFill>
              <a:srgbClr val="FF6600"/>
            </a:solidFill>
          </a:ln>
        </p:spPr>
      </p:pic>
      <p:pic>
        <p:nvPicPr>
          <p:cNvPr id="6" name="Picture 5" descr="strategies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35" y="3558698"/>
            <a:ext cx="3756976" cy="2817732"/>
          </a:xfrm>
          <a:prstGeom prst="rect">
            <a:avLst/>
          </a:prstGeom>
          <a:ln w="12700" cmpd="sng">
            <a:solidFill>
              <a:srgbClr val="FF6600"/>
            </a:solidFill>
          </a:ln>
        </p:spPr>
      </p:pic>
      <p:pic>
        <p:nvPicPr>
          <p:cNvPr id="8" name="Picture 7" descr="strategy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601" y="560854"/>
            <a:ext cx="3453894" cy="2590421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5437" y="274638"/>
            <a:ext cx="4054240" cy="954107"/>
          </a:xfrm>
          <a:prstGeom prst="rect">
            <a:avLst/>
          </a:prstGeom>
          <a:solidFill>
            <a:srgbClr val="00882B"/>
          </a:solidFill>
          <a:ln w="127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HOOVER SEAL CLASSROOMS TODAY</a:t>
            </a:r>
            <a:endParaRPr lang="en-US" sz="2800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2576" y="274638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Draw and Label: Taught during Content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92" y="1648350"/>
            <a:ext cx="7533038" cy="4677554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11421"/>
            <a:ext cx="8229600" cy="1143000"/>
          </a:xfrm>
          <a:prstGeom prst="rect">
            <a:avLst/>
          </a:prstGeom>
          <a:solidFill>
            <a:srgbClr val="00804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DRAW &amp; LABEL: </a:t>
            </a:r>
          </a:p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TAUGHT WITH CONTENT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36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881877"/>
            <a:ext cx="3351439" cy="4647200"/>
          </a:xfrm>
          <a:prstGeom prst="rect">
            <a:avLst/>
          </a:prstGeom>
          <a:solidFill>
            <a:srgbClr val="008000"/>
          </a:solidFill>
          <a:ln w="19050" cmpd="sng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CHANTS REINFORCE LANGUAGE IN DRAW &amp; LABELS, READ ALOUDS, ETC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IMG_14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02" y="209388"/>
            <a:ext cx="4781288" cy="6375051"/>
          </a:xfrm>
          <a:prstGeom prst="rect">
            <a:avLst/>
          </a:prstGeom>
          <a:ln w="28575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196163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121EF9580A4F419E9EC9582C0896F7" ma:contentTypeVersion="1" ma:contentTypeDescription="Create a new document." ma:contentTypeScope="" ma:versionID="afaf5583c8d44b90e93cbb4bef94136a">
  <xsd:schema xmlns:xsd="http://www.w3.org/2001/XMLSchema" xmlns:xs="http://www.w3.org/2001/XMLSchema" xmlns:p="http://schemas.microsoft.com/office/2006/metadata/properties" xmlns:ns1="http://schemas.microsoft.com/sharepoint/v3" xmlns:ns2="a23e6d57-d8a4-4f46-af0d-446ccfa6714c" targetNamespace="http://schemas.microsoft.com/office/2006/metadata/properties" ma:root="true" ma:fieldsID="7387a209492393dfe79e573b9c7465db" ns1:_="" ns2:_="">
    <xsd:import namespace="http://schemas.microsoft.com/sharepoint/v3"/>
    <xsd:import namespace="a23e6d57-d8a4-4f46-af0d-446ccfa6714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e6d57-d8a4-4f46-af0d-446ccfa6714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23e6d57-d8a4-4f46-af0d-446ccfa6714c">7TUPDFEVKPPK-1768154569-3</_dlc_DocId>
    <_dlc_DocIdUrl xmlns="a23e6d57-d8a4-4f46-af0d-446ccfa6714c">
      <Url>https://www.sccoe.org/mahe/access/_layouts/15/DocIdRedir.aspx?ID=7TUPDFEVKPPK-1768154569-3</Url>
      <Description>7TUPDFEVKPPK-1768154569-3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1D28DE6-FC65-44BD-8787-1F4A5E8311C0}"/>
</file>

<file path=customXml/itemProps2.xml><?xml version="1.0" encoding="utf-8"?>
<ds:datastoreItem xmlns:ds="http://schemas.openxmlformats.org/officeDocument/2006/customXml" ds:itemID="{EEE5B0DB-C586-45B1-8812-D74696A13DCE}"/>
</file>

<file path=customXml/itemProps3.xml><?xml version="1.0" encoding="utf-8"?>
<ds:datastoreItem xmlns:ds="http://schemas.openxmlformats.org/officeDocument/2006/customXml" ds:itemID="{4A22333A-9275-49B5-951C-95EB98B58A62}"/>
</file>

<file path=customXml/itemProps4.xml><?xml version="1.0" encoding="utf-8"?>
<ds:datastoreItem xmlns:ds="http://schemas.openxmlformats.org/officeDocument/2006/customXml" ds:itemID="{C4BD4061-9B8E-4C90-967B-19A02A3780D1}"/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852</Words>
  <Application>Microsoft Office PowerPoint</Application>
  <PresentationFormat>On-screen Show (4:3)</PresentationFormat>
  <Paragraphs>169</Paragraphs>
  <Slides>25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  THE BACKGROUND INFORMATION HOOVER ELEMENTARY</vt:lpstr>
      <vt:lpstr>PowerPoint Presentation</vt:lpstr>
      <vt:lpstr>PowerPoint Presentation</vt:lpstr>
      <vt:lpstr>PowerPoint Presentation</vt:lpstr>
      <vt:lpstr>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RECOGNITIONS</vt:lpstr>
      <vt:lpstr>PowerPoint Presentation</vt:lpstr>
      <vt:lpstr>SEAL RESULTS: CELDT TRENDS</vt:lpstr>
      <vt:lpstr>PowerPoint Presentation</vt:lpstr>
      <vt:lpstr>PowerPoint Presentation</vt:lpstr>
      <vt:lpstr>SEAL IMPACT: HOOVER CST SCIENCE</vt:lpstr>
      <vt:lpstr>HOOVER RECLASSIFICATION DATA </vt:lpstr>
      <vt:lpstr>PARENT IMPACT</vt:lpstr>
      <vt:lpstr>EXAMPLES OF SEAL PARENT COMPONENT</vt:lpstr>
      <vt:lpstr>PowerPoint Presentation</vt:lpstr>
      <vt:lpstr>PowerPoint Presentation</vt:lpstr>
      <vt:lpstr>PowerPoint Presentation</vt:lpstr>
      <vt:lpstr>  THE SEAL MODEL</vt:lpstr>
    </vt:vector>
  </TitlesOfParts>
  <Company>RCSD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SEAL: Preventing long term learners</dc:title>
  <dc:creator>Amanda Rothengast</dc:creator>
  <cp:keywords/>
  <dc:description/>
  <cp:lastModifiedBy>Keysha Doutherd</cp:lastModifiedBy>
  <cp:revision>27</cp:revision>
  <dcterms:created xsi:type="dcterms:W3CDTF">2015-10-16T20:47:42Z</dcterms:created>
  <dcterms:modified xsi:type="dcterms:W3CDTF">2015-10-21T21:17:38Z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0x01010086121EF9580A4F419E9EC9582C0896F7</vt:lpwstr>
  </property>
  <property fmtid="{D5CDD505-2E9C-101B-9397-08002B2CF9AE}" pid="3" name="_dlc_DocIdItemGuid">
    <vt:lpwstr>f66b1618-fa19-4a2f-b4a9-b159bcf4cd7a</vt:lpwstr>
  </property>
</Properties>
</file>